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7" r:id="rId3"/>
    <p:sldId id="256" r:id="rId4"/>
    <p:sldId id="258" r:id="rId5"/>
    <p:sldId id="270" r:id="rId6"/>
    <p:sldId id="271" r:id="rId7"/>
    <p:sldId id="273" r:id="rId8"/>
    <p:sldId id="272" r:id="rId9"/>
    <p:sldId id="274" r:id="rId10"/>
    <p:sldId id="269" r:id="rId11"/>
    <p:sldId id="257" r:id="rId12"/>
    <p:sldId id="261" r:id="rId13"/>
    <p:sldId id="277" r:id="rId14"/>
    <p:sldId id="260" r:id="rId15"/>
    <p:sldId id="278" r:id="rId16"/>
    <p:sldId id="262" r:id="rId17"/>
    <p:sldId id="265" r:id="rId18"/>
    <p:sldId id="263" r:id="rId19"/>
    <p:sldId id="26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涛 单" initials="宇单" lastIdx="1" clrIdx="0">
    <p:extLst>
      <p:ext uri="{19B8F6BF-5375-455C-9EA6-DF929625EA0E}">
        <p15:presenceInfo xmlns:p15="http://schemas.microsoft.com/office/powerpoint/2012/main" userId="409918927955f1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8EB2-1FD9-66D9-43A5-C50521C4A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EF1BB7-CDE2-FC38-37A2-B5CFBDA7C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4E818-B7C2-5232-187C-D3906FEB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E92C0E-DCF1-9B0B-794F-F9D45676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EE3011-3458-3C85-F2FA-8DFE5D79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39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94C4F-76E4-22C1-1058-91BB505C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7F1C0E-BE9B-D58E-4625-38AA838D6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72FCE3-C909-10EF-24BD-0DAAC774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46AD47-7F6F-9383-2564-2C9F0FAC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6B3942-96F6-E9E5-ABEB-5CFA62C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39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147CB6D-DC46-9896-688C-261C95001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29379C-BD58-3D5B-BA69-2350F8002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1ACAED-0A3F-0DC3-72B8-16C027F5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BC805-6DF2-BFC2-47D0-3D88018A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6CAA58-FCE6-BE4C-DF7E-0EE3D6A5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B5009A-ADC0-2B1A-6E73-3E11B89B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2C931D-BB97-418E-C384-68F696B9F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0B387D-5BA0-F7C3-A1D4-9024E690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7D86C0-D1FA-89CE-087A-F49CB52F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5D7A07-90C1-8C88-ED6A-C81496D1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0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894421-C9B2-42D3-C556-1C6DF01C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3D20AD-13BC-9946-3B28-8D006DB0C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E62385-2630-B207-8ED2-3E6BE040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1D9389-5281-9CCE-B880-AD1829B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3D79FB-C978-95E3-8B12-08542A40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0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66EE0-B502-DA9F-ED40-96D42835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865652-D9D5-74F5-5A4F-4760C54A8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44C412-B098-5F30-5777-26AF6B859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0EE859-7D6C-0DFE-1C6C-4E89AEF6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EF3421-8D64-7699-819C-5F2C543C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F9DEBB-9678-54E0-DEAB-FC04429E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0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938A0-8B37-8839-C844-8E3EB4C8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30C3F3-F7FD-39B2-0D97-F454EE50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3A6497-072E-D610-5F0F-6B75B1558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39E40C8-3071-712E-B9C7-4398105F3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4E07076-3F74-C23D-5DDA-E9C3157AC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F428414-B67C-1844-3B24-F425E6DB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30F3C5C-2E0F-295B-C4E0-731B289F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46E099-EC48-2BDC-DD9F-66DA1864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54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5DC3A-8610-EBE5-D731-CDC55BDA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36D9FA-3B0D-534F-1870-97FC0BD8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192B58-DD4F-4110-117A-00617BC2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B514F7-3810-B134-F122-7305B333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01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6DBD28-E2F2-F2DB-46D9-10407596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603133-7E05-10E3-2762-E2CD42E0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957F6A-5E3A-C20C-6C66-691EA7EA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15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976E9-3555-CE3E-C64C-D4C679B7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801C9-61F7-D640-3DBC-5A299336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0F71F4-6C03-093F-CDEB-6057E32E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B125DB-1052-C1CA-0497-5AC6A403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DB312C-B831-7E01-CCD5-3BDD8608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1A49B6-8E3F-25B0-3701-24C96A6A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1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C8186-B765-F763-591E-56E28D58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E964B4-C381-F17A-9E4F-77BEBF4CB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304E60-CCAE-89B0-3EB0-24B6F2AF1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F0E477-D9F6-52AC-A245-82A20C1C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A05DFC-5EFF-929F-A496-F0AF6CFC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83203E-DFF6-6A54-63C6-543EE310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88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338F4C6-B38B-88F8-BD5A-2376C64C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D035CE-D177-018F-6D55-4EA102BCE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0C1D7B-DF45-C5BB-1889-5836D9E43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CDC2-7279-4CD0-B965-88C036B64952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B69B62-BAD1-6B48-5F3C-50B704A71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FF0527-0147-E97E-ED30-73BCD1283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2531-4BBC-4126-8C41-AC84FF1FC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4.xml"/><Relationship Id="rId7" Type="http://schemas.openxmlformats.org/officeDocument/2006/relationships/slide" Target="slide1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5D443CE-C6E0-523D-D0C0-968B6C1CB772}"/>
              </a:ext>
            </a:extLst>
          </p:cNvPr>
          <p:cNvSpPr txBox="1"/>
          <p:nvPr/>
        </p:nvSpPr>
        <p:spPr>
          <a:xfrm>
            <a:off x="4191014" y="2941162"/>
            <a:ext cx="3403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公司</a:t>
            </a:r>
            <a:r>
              <a:rPr lang="en-US" altLang="zh-CN" sz="4000" dirty="0">
                <a:solidFill>
                  <a:srgbClr val="FF0000"/>
                </a:solidFill>
              </a:rPr>
              <a:t>logo</a:t>
            </a:r>
          </a:p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（开机自检） </a:t>
            </a:r>
          </a:p>
        </p:txBody>
      </p:sp>
    </p:spTree>
    <p:extLst>
      <p:ext uri="{BB962C8B-B14F-4D97-AF65-F5344CB8AC3E}">
        <p14:creationId xmlns:p14="http://schemas.microsoft.com/office/powerpoint/2010/main" val="424324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1CF5E-E390-E881-5DF6-F8E60B394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9F41D1B-7697-A136-5A21-E4A2EC0735E2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报警记录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1FE9DF7-015A-1CF6-F45E-DE29428CA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27769"/>
              </p:ext>
            </p:extLst>
          </p:nvPr>
        </p:nvGraphicFramePr>
        <p:xfrm>
          <a:off x="1475819" y="1129784"/>
          <a:ext cx="8987938" cy="535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513597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770394">
                  <a:extLst>
                    <a:ext uri="{9D8B030D-6E8A-4147-A177-3AD203B41FA5}">
                      <a16:colId xmlns:a16="http://schemas.microsoft.com/office/drawing/2014/main" val="2676422270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256798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027193">
                  <a:extLst>
                    <a:ext uri="{9D8B030D-6E8A-4147-A177-3AD203B41FA5}">
                      <a16:colId xmlns:a16="http://schemas.microsoft.com/office/drawing/2014/main" val="3226133030"/>
                    </a:ext>
                  </a:extLst>
                </a:gridCol>
                <a:gridCol w="770394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513597">
                  <a:extLst>
                    <a:ext uri="{9D8B030D-6E8A-4147-A177-3AD203B41FA5}">
                      <a16:colId xmlns:a16="http://schemas.microsoft.com/office/drawing/2014/main" val="370585692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9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报警记录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975249"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报警种类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报警原因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报警时间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975249"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CN" dirty="0">
                        <a:hlinkClick r:id="rId2" action="ppaction://hlinksldjump"/>
                      </a:endParaRPr>
                    </a:p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高优先级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数值超限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58363"/>
                  </a:ext>
                </a:extLst>
              </a:tr>
              <a:tr h="975249"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低优先级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电池电量低</a:t>
                      </a:r>
                      <a:endParaRPr lang="en-US" alt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17936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向前翻页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向后翻页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80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52919-5217-509E-972B-831027E6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BEE0F3-A359-4855-27A7-C1759E9CCE55}"/>
              </a:ext>
            </a:extLst>
          </p:cNvPr>
          <p:cNvSpPr txBox="1"/>
          <p:nvPr/>
        </p:nvSpPr>
        <p:spPr>
          <a:xfrm>
            <a:off x="782425" y="2545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病人信息设置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80177A2-72C3-1FEC-29A6-2A702807E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20399"/>
              </p:ext>
            </p:extLst>
          </p:nvPr>
        </p:nvGraphicFramePr>
        <p:xfrm>
          <a:off x="1475819" y="1129784"/>
          <a:ext cx="8987938" cy="486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641996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641996">
                  <a:extLst>
                    <a:ext uri="{9D8B030D-6E8A-4147-A177-3AD203B41FA5}">
                      <a16:colId xmlns:a16="http://schemas.microsoft.com/office/drawing/2014/main" val="933391946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病人信息设置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579009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姓名（输入）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住院号（输入）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5790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性别（选择 男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女）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年龄（输入）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36059"/>
                  </a:ext>
                </a:extLst>
              </a:tr>
              <a:tr h="579009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身高（输入）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体重（输入）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36903"/>
                  </a:ext>
                </a:extLst>
              </a:tr>
              <a:tr h="579009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证件号（输入）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85231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确认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44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5096C-25A6-3CFB-D0CD-7E674CEFF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56BE230-318D-2CE7-2AB9-79F9BA9D2CC7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亮度调节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ABA5CC1-4B7B-27B0-F8B1-DEFD29006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4309"/>
              </p:ext>
            </p:extLst>
          </p:nvPr>
        </p:nvGraphicFramePr>
        <p:xfrm>
          <a:off x="1475819" y="1129784"/>
          <a:ext cx="8987938" cy="535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亮度设置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2925747">
                <a:tc gridSpan="7">
                  <a:txBody>
                    <a:bodyPr/>
                    <a:lstStyle/>
                    <a:p>
                      <a:pPr algn="ctr"/>
                      <a:endParaRPr lang="en-US" altLang="zh-CN" dirty="0">
                        <a:hlinkClick r:id="rId2" action="ppaction://hlinksldjump"/>
                      </a:endParaRPr>
                    </a:p>
                    <a:p>
                      <a:pPr algn="ctr"/>
                      <a:endParaRPr lang="en-US" altLang="zh-CN" dirty="0">
                        <a:hlinkClick r:id="rId2" action="ppaction://hlinksldjump"/>
                      </a:endParaRPr>
                    </a:p>
                    <a:p>
                      <a:pPr algn="ctr"/>
                      <a:endParaRPr lang="en-US" altLang="zh-CN" dirty="0">
                        <a:hlinkClick r:id="rId2" action="ppaction://hlinksldjump"/>
                      </a:endParaRPr>
                    </a:p>
                    <a:p>
                      <a:pPr algn="ctr"/>
                      <a:endParaRPr lang="en-US" altLang="zh-CN" dirty="0">
                        <a:hlinkClick r:id="rId2" action="ppaction://hlinksldjump"/>
                      </a:endParaRPr>
                    </a:p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滚动条调节（</a:t>
                      </a:r>
                      <a:r>
                        <a:rPr lang="en-US" altLang="zh-CN" dirty="0">
                          <a:hlinkClick r:id="rId2" action="ppaction://hlinksldjump"/>
                        </a:rPr>
                        <a:t>10~100</a:t>
                      </a:r>
                      <a:r>
                        <a:rPr lang="zh-CN" altLang="en-US" dirty="0">
                          <a:hlinkClick r:id="rId2" action="ppaction://hlinksldjump"/>
                        </a:rPr>
                        <a:t>）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4" action="ppaction://hlinksldjump"/>
                        </a:rPr>
                        <a:t>确认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4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56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62751C-8742-B7A1-DCEF-072DAD75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14" y="267065"/>
            <a:ext cx="7951572" cy="59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8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0028-EA39-7AA4-43F7-9DF9D126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64EC754-927E-4310-7C69-490569437ABF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时间调节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F98F880-86FB-FDFC-2272-0CCC53F0D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44234"/>
              </p:ext>
            </p:extLst>
          </p:nvPr>
        </p:nvGraphicFramePr>
        <p:xfrm>
          <a:off x="1475819" y="1129784"/>
          <a:ext cx="8987938" cy="535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时间设置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2925747">
                <a:tc gridSpan="7">
                  <a:txBody>
                    <a:bodyPr/>
                    <a:lstStyle/>
                    <a:p>
                      <a:pPr algn="ctr"/>
                      <a:endParaRPr lang="en-US" altLang="zh-CN" dirty="0">
                        <a:hlinkClick r:id="rId2" action="ppaction://hlinksldjump"/>
                      </a:endParaRPr>
                    </a:p>
                    <a:p>
                      <a:pPr algn="ctr"/>
                      <a:endParaRPr lang="en-US" altLang="zh-CN" dirty="0">
                        <a:hlinkClick r:id="rId2" action="ppaction://hlinksldjump"/>
                      </a:endParaRPr>
                    </a:p>
                    <a:p>
                      <a:pPr algn="ctr"/>
                      <a:endParaRPr lang="en-US" altLang="zh-CN" dirty="0">
                        <a:hlinkClick r:id="rId2" action="ppaction://hlinksldjump"/>
                      </a:endParaRPr>
                    </a:p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年   月   日   时    分    秒</a:t>
                      </a:r>
                      <a:endParaRPr lang="en-US" alt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4" action="ppaction://hlinksldjump"/>
                        </a:rPr>
                        <a:t>确认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4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78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2011A6-5593-5921-1F77-83907E01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63" y="373343"/>
            <a:ext cx="7932873" cy="59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2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0C7AF-8099-A762-9D38-ACDC9D53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CC5C493-6679-EA16-A3EF-37CB6E1ECBFF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音量调节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6AE9646-7917-B678-A33A-D82798C9D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70950"/>
              </p:ext>
            </p:extLst>
          </p:nvPr>
        </p:nvGraphicFramePr>
        <p:xfrm>
          <a:off x="1475819" y="1129784"/>
          <a:ext cx="8987938" cy="535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音量设置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2925747">
                <a:tc gridSpan="7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滚动条调节（</a:t>
                      </a:r>
                      <a:r>
                        <a:rPr lang="en-US" altLang="zh-CN" dirty="0"/>
                        <a:t>10~100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档调节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确认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04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C9558-C710-6E72-1B4F-B652A89B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A6F6DEC-0783-A82C-08F3-C41CDD3DC7CE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静音时长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5F7931E-A0A8-29C9-C3D2-6FEFFC7C6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52654"/>
              </p:ext>
            </p:extLst>
          </p:nvPr>
        </p:nvGraphicFramePr>
        <p:xfrm>
          <a:off x="1475819" y="1129784"/>
          <a:ext cx="8987938" cy="535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静音时长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2925747">
                <a:tc gridSpan="7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滚动条调节（</a:t>
                      </a:r>
                      <a:r>
                        <a:rPr lang="en-US" altLang="zh-CN" dirty="0"/>
                        <a:t>1~10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min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确认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5E595431-C508-E03D-D7A1-1CA4FC3EE451}"/>
              </a:ext>
            </a:extLst>
          </p:cNvPr>
          <p:cNvSpPr txBox="1"/>
          <p:nvPr/>
        </p:nvSpPr>
        <p:spPr>
          <a:xfrm>
            <a:off x="2541180" y="623856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如果在静音期间检测到新的异常情况，报警系统会立即恢复报警功能</a:t>
            </a:r>
          </a:p>
        </p:txBody>
      </p:sp>
    </p:spTree>
    <p:extLst>
      <p:ext uri="{BB962C8B-B14F-4D97-AF65-F5344CB8AC3E}">
        <p14:creationId xmlns:p14="http://schemas.microsoft.com/office/powerpoint/2010/main" val="369022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3CA1-8111-2E45-E395-343D50D6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11F87E2-92AC-20E7-1F6A-150BDCBBDE56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网络设置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D261003-FED8-E1BC-F59D-7A5644111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48772"/>
              </p:ext>
            </p:extLst>
          </p:nvPr>
        </p:nvGraphicFramePr>
        <p:xfrm>
          <a:off x="1475819" y="1129784"/>
          <a:ext cx="8987938" cy="553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网络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731437">
                <a:tc gridSpan="7">
                  <a:txBody>
                    <a:bodyPr/>
                    <a:lstStyle/>
                    <a:p>
                      <a:pPr algn="l"/>
                      <a:endParaRPr lang="en-US" altLang="zh-CN" dirty="0"/>
                    </a:p>
                    <a:p>
                      <a:pPr algn="l"/>
                      <a:endParaRPr lang="en-US" altLang="zh-CN" dirty="0"/>
                    </a:p>
                    <a:p>
                      <a:pPr algn="l"/>
                      <a:r>
                        <a:rPr lang="zh-CN" altLang="en-US" dirty="0"/>
                        <a:t>自动获取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设置固定</a:t>
                      </a:r>
                      <a:r>
                        <a:rPr lang="en-US" altLang="zh-CN" dirty="0"/>
                        <a:t>IP</a:t>
                      </a:r>
                      <a:r>
                        <a:rPr lang="zh-CN" altLang="en-US" dirty="0"/>
                        <a:t>（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切换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731437">
                <a:tc gridSpan="7"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IPV4</a:t>
                      </a:r>
                      <a:r>
                        <a:rPr lang="zh-CN" altLang="en-US" dirty="0"/>
                        <a:t>地址（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选择设置固定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时可设置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170064"/>
                  </a:ext>
                </a:extLst>
              </a:tr>
              <a:tr h="731437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网络掩码（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选择设置固定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时可设置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6236"/>
                  </a:ext>
                </a:extLst>
              </a:tr>
              <a:tr h="731437">
                <a:tc gridSpan="7"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IPV4</a:t>
                      </a:r>
                      <a:r>
                        <a:rPr lang="zh-CN" altLang="en-US" dirty="0"/>
                        <a:t>网关（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选择设置固定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时可设置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86604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确认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33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3957-366D-8712-5E2C-709D31543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9CA514B-8A60-246D-4CB7-A2E6C0457544}"/>
              </a:ext>
            </a:extLst>
          </p:cNvPr>
          <p:cNvSpPr txBox="1"/>
          <p:nvPr/>
        </p:nvSpPr>
        <p:spPr>
          <a:xfrm>
            <a:off x="782425" y="2545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版本号信息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9BB3C3F-93EC-8E6F-4D44-3991A5076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22674"/>
              </p:ext>
            </p:extLst>
          </p:nvPr>
        </p:nvGraphicFramePr>
        <p:xfrm>
          <a:off x="1475819" y="1129784"/>
          <a:ext cx="8987938" cy="535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版本号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731437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软件名称</a:t>
                      </a:r>
                      <a:endParaRPr lang="en-US" alt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731437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设备序列号</a:t>
                      </a:r>
                      <a:endParaRPr lang="en-US" alt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170064"/>
                  </a:ext>
                </a:extLst>
              </a:tr>
              <a:tr h="731437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发布版本号</a:t>
                      </a:r>
                      <a:endParaRPr lang="en-US" alt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6236"/>
                  </a:ext>
                </a:extLst>
              </a:tr>
              <a:tr h="731437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完整版本号</a:t>
                      </a:r>
                      <a:endParaRPr lang="en-US" altLang="zh-C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86604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00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ED0DC-82DB-0A59-D5BA-522511F7D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3FBAFE4-7261-78A9-87A9-BCD5258EDC66}"/>
              </a:ext>
            </a:extLst>
          </p:cNvPr>
          <p:cNvSpPr txBox="1"/>
          <p:nvPr/>
        </p:nvSpPr>
        <p:spPr>
          <a:xfrm>
            <a:off x="782425" y="25452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登录界面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AF50533-B711-6888-7EA1-06738648E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54094"/>
              </p:ext>
            </p:extLst>
          </p:nvPr>
        </p:nvGraphicFramePr>
        <p:xfrm>
          <a:off x="1720915" y="1743959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520664250"/>
                    </a:ext>
                  </a:extLst>
                </a:gridCol>
              </a:tblGrid>
              <a:tr h="28922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用户名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58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密码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84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登录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31439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2E222B04-1AB4-0FD4-BA27-677D2EDA7A87}"/>
              </a:ext>
            </a:extLst>
          </p:cNvPr>
          <p:cNvSpPr txBox="1"/>
          <p:nvPr/>
        </p:nvSpPr>
        <p:spPr>
          <a:xfrm>
            <a:off x="1210688" y="4006602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用户类型：管理员、普通用户</a:t>
            </a:r>
            <a:r>
              <a:rPr lang="en-US" altLang="zh-CN" dirty="0"/>
              <a:t>2</a:t>
            </a:r>
            <a:r>
              <a:rPr lang="zh-CN" altLang="en-US" dirty="0"/>
              <a:t>种账户</a:t>
            </a:r>
          </a:p>
        </p:txBody>
      </p:sp>
    </p:spTree>
    <p:extLst>
      <p:ext uri="{BB962C8B-B14F-4D97-AF65-F5344CB8AC3E}">
        <p14:creationId xmlns:p14="http://schemas.microsoft.com/office/powerpoint/2010/main" val="220926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757C5C9-141B-087B-70D0-9B7081F884B8}"/>
              </a:ext>
            </a:extLst>
          </p:cNvPr>
          <p:cNvSpPr txBox="1"/>
          <p:nvPr/>
        </p:nvSpPr>
        <p:spPr>
          <a:xfrm>
            <a:off x="2811545" y="634810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hlinkClick r:id="rId2" action="ppaction://hlinksldjump"/>
              </a:rPr>
              <a:t>主界面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823DE5-87CC-538A-0543-FBBBBD879846}"/>
              </a:ext>
            </a:extLst>
          </p:cNvPr>
          <p:cNvSpPr txBox="1"/>
          <p:nvPr/>
        </p:nvSpPr>
        <p:spPr>
          <a:xfrm>
            <a:off x="933254" y="70701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报警声光表达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4D40425-B67A-EF7C-E07D-A23DE0F4F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23983"/>
              </p:ext>
            </p:extLst>
          </p:nvPr>
        </p:nvGraphicFramePr>
        <p:xfrm>
          <a:off x="2032000" y="1871980"/>
          <a:ext cx="8128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301348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222634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92773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5378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报警级别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听觉信号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视觉信号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9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高优先级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个脉冲群</a:t>
                      </a:r>
                      <a:r>
                        <a:rPr lang="en-US" altLang="zh-CN" dirty="0"/>
                        <a:t>@500hz</a:t>
                      </a:r>
                      <a:r>
                        <a:rPr lang="zh-CN" altLang="en-US" dirty="0"/>
                        <a:t>，每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秒重复一次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红灯闪，闪烁周期为 </a:t>
                      </a:r>
                      <a:r>
                        <a:rPr lang="en-US" altLang="zh-CN" dirty="0"/>
                        <a:t>500ms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显示报警原因，红底白字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4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中优先级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个脉冲群</a:t>
                      </a:r>
                      <a:r>
                        <a:rPr lang="en-US" altLang="zh-CN" dirty="0"/>
                        <a:t>@500hz</a:t>
                      </a:r>
                      <a:r>
                        <a:rPr lang="zh-CN" altLang="en-US" dirty="0"/>
                        <a:t>，每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秒重复一次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黄灯闪，，闪烁周期为 </a:t>
                      </a:r>
                      <a:r>
                        <a:rPr lang="en-US" altLang="zh-CN" dirty="0"/>
                        <a:t>500ms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显示报警原因，黄底白字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120146"/>
                  </a:ext>
                </a:extLst>
              </a:tr>
              <a:tr h="364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低优先级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个脉冲群</a:t>
                      </a:r>
                      <a:r>
                        <a:rPr lang="en-US" altLang="zh-CN" dirty="0"/>
                        <a:t>@500hz</a:t>
                      </a:r>
                      <a:r>
                        <a:rPr lang="zh-CN" altLang="en-US" dirty="0"/>
                        <a:t>，每</a:t>
                      </a:r>
                      <a:r>
                        <a:rPr lang="en-US" altLang="zh-CN" dirty="0"/>
                        <a:t>18</a:t>
                      </a:r>
                      <a:r>
                        <a:rPr lang="zh-CN" altLang="en-US" dirty="0"/>
                        <a:t>秒重复一次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黄灯常亮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显示报警原因，黄底白字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62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A19B75-6308-6471-9472-87F3F6D395E1}"/>
              </a:ext>
            </a:extLst>
          </p:cNvPr>
          <p:cNvSpPr txBox="1"/>
          <p:nvPr/>
        </p:nvSpPr>
        <p:spPr>
          <a:xfrm>
            <a:off x="414779" y="490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报警类型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5B0F843-7DB1-4F91-B705-9352F8740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70950"/>
              </p:ext>
            </p:extLst>
          </p:nvPr>
        </p:nvGraphicFramePr>
        <p:xfrm>
          <a:off x="2032000" y="719666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055916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20111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报警类型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报警原因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9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低优先级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电池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电量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&lt;40%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78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高优先级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电池电量</a:t>
                      </a:r>
                      <a:r>
                        <a:rPr lang="en-US" altLang="zh-CN" dirty="0"/>
                        <a:t>&lt;20%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高优先级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电池电量空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59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高优先级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BFI</a:t>
                      </a:r>
                      <a:r>
                        <a:rPr lang="zh-CN" altLang="en-US" dirty="0"/>
                        <a:t>数值超限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0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06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2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7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5217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FDB64F0E-D0FD-014A-8A48-E7DB93CC8B76}"/>
              </a:ext>
            </a:extLst>
          </p:cNvPr>
          <p:cNvSpPr txBox="1"/>
          <p:nvPr/>
        </p:nvSpPr>
        <p:spPr>
          <a:xfrm>
            <a:off x="3048786" y="501892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hlinkClick r:id="rId2" action="ppaction://hlinksldjump"/>
              </a:rPr>
              <a:t>主界面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74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E7C7B1F-B698-DF38-07A0-021FD6DCA0A2}"/>
              </a:ext>
            </a:extLst>
          </p:cNvPr>
          <p:cNvSpPr txBox="1"/>
          <p:nvPr/>
        </p:nvSpPr>
        <p:spPr>
          <a:xfrm>
            <a:off x="782425" y="2545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主界面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B838B9F-633B-A504-6DA3-443E5899B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538"/>
              </p:ext>
            </p:extLst>
          </p:nvPr>
        </p:nvGraphicFramePr>
        <p:xfrm>
          <a:off x="1847653" y="1197204"/>
          <a:ext cx="8191898" cy="379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27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17027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17027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170271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17027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585136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585136">
                  <a:extLst>
                    <a:ext uri="{9D8B030D-6E8A-4147-A177-3AD203B41FA5}">
                      <a16:colId xmlns:a16="http://schemas.microsoft.com/office/drawing/2014/main" val="1969555364"/>
                    </a:ext>
                  </a:extLst>
                </a:gridCol>
                <a:gridCol w="117027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7865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病人信息显示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报警信息栏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911405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BFI</a:t>
                      </a:r>
                      <a:r>
                        <a:rPr lang="zh-CN" altLang="en-US" dirty="0"/>
                        <a:t>折线图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BFI</a:t>
                      </a:r>
                      <a:r>
                        <a:rPr lang="zh-CN" altLang="en-US" dirty="0"/>
                        <a:t>数值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91140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血流指数折线图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血流指数数值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36903"/>
                  </a:ext>
                </a:extLst>
              </a:tr>
              <a:tr h="112364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4" action="ppaction://hlinksldjump"/>
                        </a:rPr>
                        <a:t>病人信息设置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5" action="ppaction://hlinksldjump"/>
                        </a:rPr>
                        <a:t>设置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报警静音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启动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停止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6" action="ppaction://hlinksldjump"/>
                        </a:rPr>
                        <a:t>报警记录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数据导出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日期</a:t>
                      </a:r>
                      <a:br>
                        <a:rPr lang="en-US" altLang="zh-CN" dirty="0"/>
                      </a:br>
                      <a:r>
                        <a:rPr lang="zh-CN" altLang="en-US" dirty="0"/>
                        <a:t>时间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D63FD700-6FD6-E6F1-AD7E-D29415909390}"/>
              </a:ext>
            </a:extLst>
          </p:cNvPr>
          <p:cNvCxnSpPr/>
          <p:nvPr/>
        </p:nvCxnSpPr>
        <p:spPr>
          <a:xfrm flipV="1">
            <a:off x="1150070" y="3987538"/>
            <a:ext cx="904973" cy="707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7185C0FF-9712-FC09-FB30-90778783669C}"/>
              </a:ext>
            </a:extLst>
          </p:cNvPr>
          <p:cNvSpPr txBox="1"/>
          <p:nvPr/>
        </p:nvSpPr>
        <p:spPr>
          <a:xfrm>
            <a:off x="192032" y="4694548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在任何界面点击 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返回主界面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586AC31-00F0-DD79-662C-0A2BFD44DE28}"/>
              </a:ext>
            </a:extLst>
          </p:cNvPr>
          <p:cNvCxnSpPr>
            <a:cxnSpLocks/>
          </p:cNvCxnSpPr>
          <p:nvPr/>
        </p:nvCxnSpPr>
        <p:spPr>
          <a:xfrm flipV="1">
            <a:off x="5943602" y="4181084"/>
            <a:ext cx="0" cy="102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70084B5-2881-61D9-ED35-F933E8546863}"/>
              </a:ext>
            </a:extLst>
          </p:cNvPr>
          <p:cNvSpPr txBox="1"/>
          <p:nvPr/>
        </p:nvSpPr>
        <p:spPr>
          <a:xfrm>
            <a:off x="4213007" y="5208011"/>
            <a:ext cx="34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点击 将警报静音 再次点击恢复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DC5F331-F867-4B8D-9DC1-DF63EB616FD2}"/>
              </a:ext>
            </a:extLst>
          </p:cNvPr>
          <p:cNvCxnSpPr>
            <a:cxnSpLocks/>
          </p:cNvCxnSpPr>
          <p:nvPr/>
        </p:nvCxnSpPr>
        <p:spPr>
          <a:xfrm flipH="1" flipV="1">
            <a:off x="8716654" y="4880784"/>
            <a:ext cx="455626" cy="511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5AC73A03-8383-707C-4322-154182841237}"/>
              </a:ext>
            </a:extLst>
          </p:cNvPr>
          <p:cNvSpPr txBox="1"/>
          <p:nvPr/>
        </p:nvSpPr>
        <p:spPr>
          <a:xfrm>
            <a:off x="8496435" y="5392677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点击后利用</a:t>
            </a:r>
            <a:r>
              <a:rPr lang="en-US" altLang="zh-CN" dirty="0">
                <a:solidFill>
                  <a:srgbClr val="FF0000"/>
                </a:solidFill>
              </a:rPr>
              <a:t>U</a:t>
            </a:r>
            <a:r>
              <a:rPr lang="zh-CN" altLang="en-US" dirty="0">
                <a:solidFill>
                  <a:srgbClr val="FF0000"/>
                </a:solidFill>
              </a:rPr>
              <a:t>盘（</a:t>
            </a:r>
            <a:r>
              <a:rPr lang="en-US" altLang="zh-CN" dirty="0" err="1">
                <a:solidFill>
                  <a:srgbClr val="FF0000"/>
                </a:solidFill>
              </a:rPr>
              <a:t>usb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导出数据</a:t>
            </a:r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CEBED532-7461-784C-8F86-6678BD1BEFF8}"/>
              </a:ext>
            </a:extLst>
          </p:cNvPr>
          <p:cNvCxnSpPr>
            <a:cxnSpLocks/>
          </p:cNvCxnSpPr>
          <p:nvPr/>
        </p:nvCxnSpPr>
        <p:spPr>
          <a:xfrm flipH="1">
            <a:off x="9389097" y="2158738"/>
            <a:ext cx="955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31D274E5-2A0E-D3C2-2834-015A4AC7BDAD}"/>
              </a:ext>
            </a:extLst>
          </p:cNvPr>
          <p:cNvSpPr txBox="1"/>
          <p:nvPr/>
        </p:nvSpPr>
        <p:spPr>
          <a:xfrm>
            <a:off x="10366499" y="183557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数值超限时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红灯闪烁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6ADC411-F41A-407E-59EE-32A1EFA0DBD2}"/>
              </a:ext>
            </a:extLst>
          </p:cNvPr>
          <p:cNvCxnSpPr>
            <a:cxnSpLocks/>
          </p:cNvCxnSpPr>
          <p:nvPr/>
        </p:nvCxnSpPr>
        <p:spPr>
          <a:xfrm>
            <a:off x="8944467" y="818992"/>
            <a:ext cx="529471" cy="378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5D838741-3FBA-457F-323F-5D4429FF9A18}"/>
              </a:ext>
            </a:extLst>
          </p:cNvPr>
          <p:cNvSpPr txBox="1"/>
          <p:nvPr/>
        </p:nvSpPr>
        <p:spPr>
          <a:xfrm>
            <a:off x="7885620" y="454100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百分比形式 精度</a:t>
            </a:r>
            <a:r>
              <a:rPr lang="en-US" altLang="zh-CN" dirty="0">
                <a:solidFill>
                  <a:srgbClr val="FF0000"/>
                </a:solidFill>
              </a:rPr>
              <a:t>1%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89F1073-3F88-A50E-7E7E-DB4BE21357C9}"/>
              </a:ext>
            </a:extLst>
          </p:cNvPr>
          <p:cNvCxnSpPr>
            <a:cxnSpLocks/>
          </p:cNvCxnSpPr>
          <p:nvPr/>
        </p:nvCxnSpPr>
        <p:spPr>
          <a:xfrm flipH="1">
            <a:off x="9579204" y="3105835"/>
            <a:ext cx="955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073BF7F-01E4-C0E3-EA28-7A8EC3760F0C}"/>
              </a:ext>
            </a:extLst>
          </p:cNvPr>
          <p:cNvSpPr txBox="1"/>
          <p:nvPr/>
        </p:nvSpPr>
        <p:spPr>
          <a:xfrm>
            <a:off x="10556606" y="27826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数值超限时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红灯闪烁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311B6A0-7A7C-F70F-0AD3-62C6F511CF93}"/>
              </a:ext>
            </a:extLst>
          </p:cNvPr>
          <p:cNvCxnSpPr/>
          <p:nvPr/>
        </p:nvCxnSpPr>
        <p:spPr>
          <a:xfrm flipH="1">
            <a:off x="2375555" y="623856"/>
            <a:ext cx="546754" cy="677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83242D1-A6D7-C467-AC32-698B2CA33A4F}"/>
              </a:ext>
            </a:extLst>
          </p:cNvPr>
          <p:cNvSpPr txBox="1"/>
          <p:nvPr/>
        </p:nvSpPr>
        <p:spPr>
          <a:xfrm>
            <a:off x="2922309" y="25452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姓名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</a:rPr>
              <a:t>住院号</a:t>
            </a:r>
          </a:p>
        </p:txBody>
      </p:sp>
    </p:spTree>
    <p:extLst>
      <p:ext uri="{BB962C8B-B14F-4D97-AF65-F5344CB8AC3E}">
        <p14:creationId xmlns:p14="http://schemas.microsoft.com/office/powerpoint/2010/main" val="305419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166B4-9ADD-86F9-C63A-44BBF02AC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BBC58D6-3F27-AE1C-E6DB-574BDAD25FAB}"/>
              </a:ext>
            </a:extLst>
          </p:cNvPr>
          <p:cNvSpPr txBox="1"/>
          <p:nvPr/>
        </p:nvSpPr>
        <p:spPr>
          <a:xfrm>
            <a:off x="782425" y="25452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设置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81FF744-D9AD-34D7-835B-C37BA8B1B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2735"/>
              </p:ext>
            </p:extLst>
          </p:nvPr>
        </p:nvGraphicFramePr>
        <p:xfrm>
          <a:off x="1475819" y="1129784"/>
          <a:ext cx="8987938" cy="571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设置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579009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hlinkClick r:id="rId2" action="ppaction://hlinksldjump"/>
                        </a:rPr>
                        <a:t>亮度调节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hlinkClick r:id="rId3" action="ppaction://hlinksldjump"/>
                        </a:rPr>
                        <a:t>时间调节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36059"/>
                  </a:ext>
                </a:extLst>
              </a:tr>
              <a:tr h="79248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hlinkClick r:id="rId4" action="ppaction://hlinksldjump"/>
                        </a:rPr>
                        <a:t>音量调节                                                                                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15503"/>
                  </a:ext>
                </a:extLst>
              </a:tr>
              <a:tr h="39624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hlinkClick r:id="rId5" action="ppaction://hlinksldjump"/>
                        </a:rPr>
                        <a:t>静音时长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789053"/>
                  </a:ext>
                </a:extLst>
              </a:tr>
              <a:tr h="579009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hlinkClick r:id="rId6" action="ppaction://hlinksldjump"/>
                        </a:rPr>
                        <a:t>网络设置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36903"/>
                  </a:ext>
                </a:extLst>
              </a:tr>
              <a:tr h="579009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hlinkClick r:id="rId7" action="ppaction://hlinksldjump"/>
                        </a:rPr>
                        <a:t>版本号信息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85231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8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向前翻页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hlinkClick r:id="rId9" action="ppaction://hlinksldjump"/>
                        </a:rPr>
                        <a:t>向后翻页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8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71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AF254-21DB-5B40-4DE9-EE1C12B05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6898504-3DA0-8F3C-2838-A5407116A8B0}"/>
              </a:ext>
            </a:extLst>
          </p:cNvPr>
          <p:cNvSpPr txBox="1"/>
          <p:nvPr/>
        </p:nvSpPr>
        <p:spPr>
          <a:xfrm>
            <a:off x="782425" y="25452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设置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23A7CA2-06F8-DA70-CAA3-CF1B4E003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08112"/>
              </p:ext>
            </p:extLst>
          </p:nvPr>
        </p:nvGraphicFramePr>
        <p:xfrm>
          <a:off x="1475819" y="1129784"/>
          <a:ext cx="8987938" cy="571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设置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579009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hlinkClick r:id="rId2" action="ppaction://hlinksldjump"/>
                        </a:rPr>
                        <a:t>用户管理</a:t>
                      </a:r>
                      <a:r>
                        <a:rPr lang="zh-CN" altLang="en-US" dirty="0"/>
                        <a:t>（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非管理员账号登陆不可用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36059"/>
                  </a:ext>
                </a:extLst>
              </a:tr>
              <a:tr h="79248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hlinkClick r:id="rId3" action="ppaction://hlinksldjump"/>
                        </a:rPr>
                        <a:t>                                                                           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15503"/>
                  </a:ext>
                </a:extLst>
              </a:tr>
              <a:tr h="39624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789053"/>
                  </a:ext>
                </a:extLst>
              </a:tr>
              <a:tr h="579009">
                <a:tc gridSpan="7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36903"/>
                  </a:ext>
                </a:extLst>
              </a:tr>
              <a:tr h="579009">
                <a:tc gridSpan="7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85231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4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hlinkClick r:id="rId5" action="ppaction://hlinksldjump"/>
                        </a:rPr>
                        <a:t>向前翻页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向后翻页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4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69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79224-FAA3-95B4-3A5C-BF7CD33F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63D8D31-D5D5-E4C8-FD16-BA8F7F71FCF7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用户管理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620A67A-C218-5D88-5BB1-483B5999B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83152"/>
              </p:ext>
            </p:extLst>
          </p:nvPr>
        </p:nvGraphicFramePr>
        <p:xfrm>
          <a:off x="1475819" y="1129784"/>
          <a:ext cx="8987938" cy="571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91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283992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283991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99938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用户管理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579009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hlinkClick r:id="rId2" action="ppaction://hlinksldjump"/>
                        </a:rPr>
                        <a:t>添加用户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hlinkClick r:id="rId3" action="ppaction://hlinksldjump"/>
                        </a:rPr>
                        <a:t>删除用户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36059"/>
                  </a:ext>
                </a:extLst>
              </a:tr>
              <a:tr h="79248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hlinkClick r:id="rId4" action="ppaction://hlinksldjump"/>
                        </a:rPr>
                        <a:t>修改密码                                                                     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15503"/>
                  </a:ext>
                </a:extLst>
              </a:tr>
              <a:tr h="39624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789053"/>
                  </a:ext>
                </a:extLst>
              </a:tr>
              <a:tr h="579009">
                <a:tc gridSpan="7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36903"/>
                  </a:ext>
                </a:extLst>
              </a:tr>
              <a:tr h="579009">
                <a:tc gridSpan="7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85231"/>
                  </a:ext>
                </a:extLst>
              </a:tr>
              <a:tr h="14276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5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6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53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0930C-32C8-2E33-8EFB-AA7D8356F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CBBE030-37C6-55B7-D9D9-695D326D027C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删除用户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24C9E80-E0F0-A43B-CA05-E2392F3FF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63602"/>
              </p:ext>
            </p:extLst>
          </p:nvPr>
        </p:nvGraphicFramePr>
        <p:xfrm>
          <a:off x="2516956" y="1397421"/>
          <a:ext cx="6476218" cy="355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174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925174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925174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462587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462587">
                  <a:extLst>
                    <a:ext uri="{9D8B030D-6E8A-4147-A177-3AD203B41FA5}">
                      <a16:colId xmlns:a16="http://schemas.microsoft.com/office/drawing/2014/main" val="4122465116"/>
                    </a:ext>
                  </a:extLst>
                </a:gridCol>
                <a:gridCol w="925174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925174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925174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59079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删除用户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43239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 选择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账号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43239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zhangsan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497534"/>
                  </a:ext>
                </a:extLst>
              </a:tr>
              <a:tr h="43239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lisi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314729"/>
                  </a:ext>
                </a:extLst>
              </a:tr>
              <a:tr h="43239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wangwu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253604"/>
                  </a:ext>
                </a:extLst>
              </a:tr>
              <a:tr h="84399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pPr algn="ctr"/>
                      <a:r>
                        <a:rPr lang="zh-CN" altLang="en-US" dirty="0"/>
                        <a:t>向前翻页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pPr algn="ctr"/>
                      <a:r>
                        <a:rPr lang="zh-CN" altLang="en-US" dirty="0"/>
                        <a:t>向后翻页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删除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8C9AE6BD-146F-858C-0B5A-9290651B66AA}"/>
              </a:ext>
            </a:extLst>
          </p:cNvPr>
          <p:cNvSpPr/>
          <p:nvPr/>
        </p:nvSpPr>
        <p:spPr>
          <a:xfrm>
            <a:off x="4140488" y="2812204"/>
            <a:ext cx="311084" cy="3558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D6E5961-F08E-751F-CE64-A8FEB1E2F730}"/>
              </a:ext>
            </a:extLst>
          </p:cNvPr>
          <p:cNvSpPr/>
          <p:nvPr/>
        </p:nvSpPr>
        <p:spPr>
          <a:xfrm>
            <a:off x="4140488" y="3251069"/>
            <a:ext cx="311084" cy="3558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C1A9E5-D27B-DA84-7405-E24B089AAE9E}"/>
              </a:ext>
            </a:extLst>
          </p:cNvPr>
          <p:cNvSpPr/>
          <p:nvPr/>
        </p:nvSpPr>
        <p:spPr>
          <a:xfrm>
            <a:off x="4140488" y="3682448"/>
            <a:ext cx="311084" cy="3558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BDC09EC-8792-CE20-264D-950D14E54BCD}"/>
              </a:ext>
            </a:extLst>
          </p:cNvPr>
          <p:cNvCxnSpPr>
            <a:cxnSpLocks/>
          </p:cNvCxnSpPr>
          <p:nvPr/>
        </p:nvCxnSpPr>
        <p:spPr>
          <a:xfrm flipH="1" flipV="1">
            <a:off x="7574280" y="4419600"/>
            <a:ext cx="274320" cy="80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563D5BD-BCFD-F3ED-2C9D-5EDD70FF1314}"/>
              </a:ext>
            </a:extLst>
          </p:cNvPr>
          <p:cNvSpPr txBox="1"/>
          <p:nvPr/>
        </p:nvSpPr>
        <p:spPr>
          <a:xfrm>
            <a:off x="7848600" y="527591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二次确认弹窗</a:t>
            </a:r>
          </a:p>
        </p:txBody>
      </p:sp>
    </p:spTree>
    <p:extLst>
      <p:ext uri="{BB962C8B-B14F-4D97-AF65-F5344CB8AC3E}">
        <p14:creationId xmlns:p14="http://schemas.microsoft.com/office/powerpoint/2010/main" val="132481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FF43F-B4C9-D20F-71B1-4DE96FD8D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C04020B-65C9-9292-0172-0FDF1C3A2A97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添加用户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ECA3E99-D5E8-B5A0-53FD-429F1390F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05291"/>
              </p:ext>
            </p:extLst>
          </p:nvPr>
        </p:nvGraphicFramePr>
        <p:xfrm>
          <a:off x="2130456" y="980388"/>
          <a:ext cx="7598011" cy="474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430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085431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78332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添加用户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453829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账号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28668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密码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36059"/>
                  </a:ext>
                </a:extLst>
              </a:tr>
              <a:tr h="62114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密码确认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15503"/>
                  </a:ext>
                </a:extLst>
              </a:tr>
              <a:tr h="31057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789053"/>
                  </a:ext>
                </a:extLst>
              </a:tr>
              <a:tr h="453829">
                <a:tc gridSpan="7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36903"/>
                  </a:ext>
                </a:extLst>
              </a:tr>
              <a:tr h="453829">
                <a:tc gridSpan="7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85231"/>
                  </a:ext>
                </a:extLst>
              </a:tr>
              <a:tr h="1119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确认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9C037C16-DCF8-4C7E-C813-14DA040B1832}"/>
              </a:ext>
            </a:extLst>
          </p:cNvPr>
          <p:cNvCxnSpPr>
            <a:cxnSpLocks/>
          </p:cNvCxnSpPr>
          <p:nvPr/>
        </p:nvCxnSpPr>
        <p:spPr>
          <a:xfrm flipH="1" flipV="1">
            <a:off x="8031637" y="4996206"/>
            <a:ext cx="499621" cy="1036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CFD7A10B-320D-A2F8-035F-3DF8B78B28BA}"/>
              </a:ext>
            </a:extLst>
          </p:cNvPr>
          <p:cNvSpPr txBox="1"/>
          <p:nvPr/>
        </p:nvSpPr>
        <p:spPr>
          <a:xfrm>
            <a:off x="8663233" y="60331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二次确认弹窗</a:t>
            </a:r>
          </a:p>
        </p:txBody>
      </p:sp>
    </p:spTree>
    <p:extLst>
      <p:ext uri="{BB962C8B-B14F-4D97-AF65-F5344CB8AC3E}">
        <p14:creationId xmlns:p14="http://schemas.microsoft.com/office/powerpoint/2010/main" val="83325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E7811-6178-C247-4A88-0F3FBF479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BA2EC7F-A013-952B-133C-80F25C4BC214}"/>
              </a:ext>
            </a:extLst>
          </p:cNvPr>
          <p:cNvSpPr txBox="1"/>
          <p:nvPr/>
        </p:nvSpPr>
        <p:spPr>
          <a:xfrm>
            <a:off x="782425" y="254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修改密码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2CCAF66-B02B-D065-DC18-6093918A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0770"/>
              </p:ext>
            </p:extLst>
          </p:nvPr>
        </p:nvGraphicFramePr>
        <p:xfrm>
          <a:off x="2130456" y="980388"/>
          <a:ext cx="7443174" cy="474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93">
                  <a:extLst>
                    <a:ext uri="{9D8B030D-6E8A-4147-A177-3AD203B41FA5}">
                      <a16:colId xmlns:a16="http://schemas.microsoft.com/office/drawing/2014/main" val="565082891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2027506674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3082204305"/>
                    </a:ext>
                  </a:extLst>
                </a:gridCol>
                <a:gridCol w="1085431">
                  <a:extLst>
                    <a:ext uri="{9D8B030D-6E8A-4147-A177-3AD203B41FA5}">
                      <a16:colId xmlns:a16="http://schemas.microsoft.com/office/drawing/2014/main" val="4169298309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1976522518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3256808032"/>
                    </a:ext>
                  </a:extLst>
                </a:gridCol>
                <a:gridCol w="1085430">
                  <a:extLst>
                    <a:ext uri="{9D8B030D-6E8A-4147-A177-3AD203B41FA5}">
                      <a16:colId xmlns:a16="http://schemas.microsoft.com/office/drawing/2014/main" val="1320933038"/>
                    </a:ext>
                  </a:extLst>
                </a:gridCol>
              </a:tblGrid>
              <a:tr h="78332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修改密码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（有报警覆盖）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电量显示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64608"/>
                  </a:ext>
                </a:extLst>
              </a:tr>
              <a:tr h="453829">
                <a:tc gridSpan="7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账号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58153"/>
                  </a:ext>
                </a:extLst>
              </a:tr>
              <a:tr h="28668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新密码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36059"/>
                  </a:ext>
                </a:extLst>
              </a:tr>
              <a:tr h="62114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新密码确认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15503"/>
                  </a:ext>
                </a:extLst>
              </a:tr>
              <a:tr h="31057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789053"/>
                  </a:ext>
                </a:extLst>
              </a:tr>
              <a:tr h="453829">
                <a:tc gridSpan="7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36903"/>
                  </a:ext>
                </a:extLst>
              </a:tr>
              <a:tr h="453829">
                <a:tc gridSpan="7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85231"/>
                  </a:ext>
                </a:extLst>
              </a:tr>
              <a:tr h="1119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2" action="ppaction://hlinksldjump"/>
                        </a:rPr>
                        <a:t>主界面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确认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hlinkClick r:id="rId3" action="ppaction://hlinksldjump"/>
                        </a:rPr>
                        <a:t>返回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49876"/>
                  </a:ext>
                </a:extLst>
              </a:tr>
            </a:tbl>
          </a:graphicData>
        </a:graphic>
      </p:graphicFrame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C080FDA2-83C3-C15A-7D95-DDFB18305D36}"/>
              </a:ext>
            </a:extLst>
          </p:cNvPr>
          <p:cNvCxnSpPr>
            <a:cxnSpLocks/>
          </p:cNvCxnSpPr>
          <p:nvPr/>
        </p:nvCxnSpPr>
        <p:spPr>
          <a:xfrm flipH="1" flipV="1">
            <a:off x="8031637" y="4996206"/>
            <a:ext cx="499621" cy="1036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3C52F0D3-A46D-397A-DD69-F78B0F07C137}"/>
              </a:ext>
            </a:extLst>
          </p:cNvPr>
          <p:cNvSpPr txBox="1"/>
          <p:nvPr/>
        </p:nvSpPr>
        <p:spPr>
          <a:xfrm>
            <a:off x="8663233" y="60331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二次确认弹窗</a:t>
            </a:r>
          </a:p>
        </p:txBody>
      </p:sp>
    </p:spTree>
    <p:extLst>
      <p:ext uri="{BB962C8B-B14F-4D97-AF65-F5344CB8AC3E}">
        <p14:creationId xmlns:p14="http://schemas.microsoft.com/office/powerpoint/2010/main" val="242781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672</Words>
  <Application>Microsoft Office PowerPoint</Application>
  <PresentationFormat>宽屏</PresentationFormat>
  <Paragraphs>253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宇涛 单</dc:creator>
  <cp:lastModifiedBy>宇涛 单</cp:lastModifiedBy>
  <cp:revision>37</cp:revision>
  <dcterms:created xsi:type="dcterms:W3CDTF">2025-08-05T06:34:45Z</dcterms:created>
  <dcterms:modified xsi:type="dcterms:W3CDTF">2025-08-20T08:29:13Z</dcterms:modified>
</cp:coreProperties>
</file>